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840" r:id="rId2"/>
    <p:sldId id="842" r:id="rId3"/>
    <p:sldId id="887" r:id="rId4"/>
    <p:sldId id="888" r:id="rId5"/>
    <p:sldId id="905" r:id="rId6"/>
    <p:sldId id="845" r:id="rId7"/>
    <p:sldId id="846" r:id="rId8"/>
  </p:sldIdLst>
  <p:sldSz cx="9144000" cy="6858000" type="screen4x3"/>
  <p:notesSz cx="7010400" cy="92964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CB25"/>
    <a:srgbClr val="0083FA"/>
    <a:srgbClr val="3366CC"/>
    <a:srgbClr val="0033CC"/>
    <a:srgbClr val="D4E571"/>
    <a:srgbClr val="C3DA36"/>
    <a:srgbClr val="BDD628"/>
    <a:srgbClr val="C4DA3E"/>
    <a:srgbClr val="E2E2E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5578" autoAdjust="0"/>
  </p:normalViewPr>
  <p:slideViewPr>
    <p:cSldViewPr>
      <p:cViewPr varScale="1">
        <p:scale>
          <a:sx n="88" d="100"/>
          <a:sy n="88" d="100"/>
        </p:scale>
        <p:origin x="-1344" y="-102"/>
      </p:cViewPr>
      <p:guideLst>
        <p:guide orient="horz" pos="2160"/>
        <p:guide pos="24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73386E4-2E4C-41FC-8C1E-94DB39642FF8}" type="datetimeFigureOut">
              <a:rPr lang="en-US" smtClean="0"/>
              <a:pPr/>
              <a:t>2/5/2012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10D971F-A288-4024-85AF-1D7ADBDB9A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953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971F-A288-4024-85AF-1D7ADBDB9A1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675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2277D-4E65-471B-8FDC-312617F5EA8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B54A9C-A286-4D15-969A-0F25B6B043F7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296988"/>
          </a:xfrm>
          <a:prstGeom prst="rect">
            <a:avLst/>
          </a:prstGeom>
          <a:solidFill>
            <a:srgbClr val="374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ea typeface="ＭＳ Ｐゴシック" pitchFamily="-111" charset="-128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2438400"/>
            <a:ext cx="9144000" cy="4003675"/>
          </a:xfrm>
          <a:prstGeom prst="rect">
            <a:avLst/>
          </a:prstGeom>
          <a:solidFill>
            <a:srgbClr val="6984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1012" y="1522965"/>
            <a:ext cx="8190798" cy="369332"/>
          </a:xfrm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1012" y="1890010"/>
            <a:ext cx="8190798" cy="276999"/>
          </a:xfr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1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90156F56-D5AE-4C6F-B826-C69D1BC521BB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8709284" y="6505731"/>
            <a:ext cx="434715" cy="352269"/>
          </a:xfrm>
          <a:prstGeom prst="rect">
            <a:avLst/>
          </a:prstGeom>
          <a:solidFill>
            <a:srgbClr val="374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ea typeface="ＭＳ Ｐゴシック" pitchFamily="-111" charset="-12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White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>
                <a:latin typeface="Arial" pitchFamily="34" charset="0"/>
                <a:cs typeface="Arial" pitchFamily="34" charset="0"/>
              </a:defRPr>
            </a:lvl1pPr>
            <a:lvl2pPr>
              <a:spcBef>
                <a:spcPts val="1200"/>
              </a:spcBef>
              <a:defRPr>
                <a:latin typeface="Arial" pitchFamily="34" charset="0"/>
                <a:cs typeface="Arial" pitchFamily="34" charset="0"/>
              </a:defRPr>
            </a:lvl2pPr>
            <a:lvl3pPr>
              <a:spcBef>
                <a:spcPts val="1200"/>
              </a:spcBef>
              <a:defRPr>
                <a:latin typeface="Arial" pitchFamily="34" charset="0"/>
                <a:cs typeface="Arial" pitchFamily="34" charset="0"/>
              </a:defRPr>
            </a:lvl3pPr>
            <a:lvl4pPr>
              <a:spcBef>
                <a:spcPts val="1200"/>
              </a:spcBef>
              <a:defRPr>
                <a:latin typeface="Arial" pitchFamily="34" charset="0"/>
                <a:cs typeface="Arial" pitchFamily="34" charset="0"/>
              </a:defRPr>
            </a:lvl4pPr>
            <a:lvl5pPr>
              <a:spcBef>
                <a:spcPts val="1200"/>
              </a:spcBef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white"/>
                </a:solidFill>
              </a:rPr>
              <a:t>Footer Text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191000" y="6629400"/>
            <a:ext cx="762000" cy="168274"/>
          </a:xfrm>
        </p:spPr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91000" y="6477000"/>
            <a:ext cx="762000" cy="168274"/>
          </a:xfrm>
        </p:spPr>
        <p:txBody>
          <a:bodyPr/>
          <a:lstStyle/>
          <a:p>
            <a:pPr algn="ctr"/>
            <a:fld id="{90156F56-D5AE-4C6F-B826-C69D1BC521BB}" type="slidenum">
              <a:rPr lang="en-US" smtClean="0">
                <a:solidFill>
                  <a:prstClr val="white"/>
                </a:solidFill>
              </a:rPr>
              <a:pPr algn="ctr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white"/>
                </a:solidFill>
              </a:rPr>
              <a:t>Footer Text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90156F56-D5AE-4C6F-B826-C69D1BC521BB}" type="slidenum">
              <a:rPr lang="en-US" smtClean="0">
                <a:solidFill>
                  <a:prstClr val="white"/>
                </a:solidFill>
              </a:rPr>
              <a:pPr algn="ctr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Content A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0" y="1"/>
            <a:ext cx="9144000" cy="6477000"/>
          </a:xfrm>
          <a:prstGeom prst="rect">
            <a:avLst/>
          </a:prstGeom>
          <a:solidFill>
            <a:srgbClr val="374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  <a:ea typeface="ＭＳ Ｐゴシック" pitchFamily="-111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white"/>
                </a:solidFill>
              </a:rPr>
              <a:t>Footer Text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90156F56-D5AE-4C6F-B826-C69D1BC521BB}" type="slidenum">
              <a:rPr lang="en-US" smtClean="0">
                <a:solidFill>
                  <a:prstClr val="white"/>
                </a:solidFill>
              </a:rPr>
              <a:pPr algn="ctr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Content A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</a:t>
            </a:r>
            <a:r>
              <a:rPr lang="en-US" dirty="0" smtClean="0"/>
              <a:t>to </a:t>
            </a:r>
            <a:r>
              <a:rPr lang="en-US" dirty="0" smtClean="0"/>
              <a:t>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white"/>
                </a:solidFill>
              </a:rPr>
              <a:t>Footer Text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90156F56-D5AE-4C6F-B826-C69D1BC521BB}" type="slidenum">
              <a:rPr lang="en-US" smtClean="0">
                <a:solidFill>
                  <a:prstClr val="white"/>
                </a:solidFill>
              </a:rPr>
              <a:pPr algn="ctr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0" y="742951"/>
            <a:ext cx="9144000" cy="569912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  <a:ea typeface="ＭＳ Ｐゴシック" pitchFamily="-111" charset="-12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779463"/>
          </a:xfrm>
          <a:prstGeom prst="rect">
            <a:avLst/>
          </a:prstGeom>
          <a:solidFill>
            <a:srgbClr val="374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  <a:ea typeface="ＭＳ Ｐゴシック" pitchFamily="-111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0" y="6442075"/>
            <a:ext cx="9144000" cy="415925"/>
          </a:xfrm>
          <a:prstGeom prst="rect">
            <a:avLst/>
          </a:prstGeom>
          <a:solidFill>
            <a:srgbClr val="374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rgbClr val="FFFFFF"/>
              </a:solidFill>
              <a:ea typeface="ＭＳ Ｐゴシック" pitchFamily="-111" charset="-128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184150"/>
            <a:ext cx="8686800" cy="41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990600"/>
            <a:ext cx="86868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91000" y="6629400"/>
            <a:ext cx="762000" cy="1682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1136" y="6629400"/>
            <a:ext cx="3903664" cy="168274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Footer Text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91000" y="6477000"/>
            <a:ext cx="762000" cy="1682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pPr algn="ctr"/>
            <a:fld id="{90156F56-D5AE-4C6F-B826-C69D1BC521BB}" type="slidenum">
              <a:rPr lang="en-US" smtClean="0">
                <a:solidFill>
                  <a:prstClr val="white"/>
                </a:solidFill>
              </a:rPr>
              <a:pPr algn="ctr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231775" indent="-231775" algn="l" defTabSz="914400" rtl="0" eaLnBrk="1" latinLnBrk="0" hangingPunct="1">
        <a:spcBef>
          <a:spcPts val="600"/>
        </a:spcBef>
        <a:buClr>
          <a:schemeClr val="accent4"/>
        </a:buClr>
        <a:buSzPct val="70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spcBef>
          <a:spcPts val="600"/>
        </a:spcBef>
        <a:buClr>
          <a:schemeClr val="accent4"/>
        </a:buClr>
        <a:buSzPct val="70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31825" indent="-168275" algn="l" defTabSz="914400" rtl="0" eaLnBrk="1" latinLnBrk="0" hangingPunct="1">
        <a:spcBef>
          <a:spcPts val="600"/>
        </a:spcBef>
        <a:buClr>
          <a:schemeClr val="accent4"/>
        </a:buClr>
        <a:buSzPct val="7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8513" indent="-166688" algn="l" defTabSz="914400" rtl="0" eaLnBrk="1" latinLnBrk="0" hangingPunct="1">
        <a:spcBef>
          <a:spcPts val="600"/>
        </a:spcBef>
        <a:buClr>
          <a:schemeClr val="accent4"/>
        </a:buClr>
        <a:buSzPct val="70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15888" algn="l" defTabSz="914400" rtl="0" eaLnBrk="1" latinLnBrk="0" hangingPunct="1">
        <a:spcBef>
          <a:spcPts val="600"/>
        </a:spcBef>
        <a:buClr>
          <a:schemeClr val="accent4"/>
        </a:buClr>
        <a:buSzPct val="70000"/>
        <a:buFont typeface="Wingdings" pitchFamily="2" charset="2"/>
        <a:buChar char="§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81012" y="1890010"/>
            <a:ext cx="8190798" cy="276999"/>
          </a:xfrm>
        </p:spPr>
        <p:txBody>
          <a:bodyPr/>
          <a:lstStyle/>
          <a:p>
            <a:r>
              <a:rPr lang="en-US" dirty="0" smtClean="0"/>
              <a:t>By: </a:t>
            </a:r>
            <a:r>
              <a:rPr lang="en-US" dirty="0" smtClean="0"/>
              <a:t>John Smith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81012" y="1522965"/>
            <a:ext cx="8190798" cy="369332"/>
          </a:xfrm>
        </p:spPr>
        <p:txBody>
          <a:bodyPr/>
          <a:lstStyle/>
          <a:p>
            <a:r>
              <a:rPr lang="en-US" dirty="0" smtClean="0"/>
              <a:t>ABC Analysis &amp; Recommendations</a:t>
            </a:r>
            <a:endParaRPr lang="en-US" dirty="0"/>
          </a:p>
        </p:txBody>
      </p:sp>
      <p:pic>
        <p:nvPicPr>
          <p:cNvPr id="1026" name="Picture 2" descr="C:\Users\srigby\AppData\Local\Temp\iStock_000017097256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8400"/>
            <a:ext cx="9143999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8391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Agenda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C00000"/>
              </a:buClr>
            </a:pPr>
            <a:r>
              <a:rPr lang="en-AU" dirty="0" smtClean="0"/>
              <a:t>Item 1</a:t>
            </a:r>
            <a:endParaRPr lang="en-AU" dirty="0" smtClean="0"/>
          </a:p>
          <a:p>
            <a:pPr>
              <a:buClr>
                <a:srgbClr val="C00000"/>
              </a:buClr>
            </a:pPr>
            <a:r>
              <a:rPr lang="en-AU" dirty="0"/>
              <a:t>Item </a:t>
            </a:r>
            <a:r>
              <a:rPr lang="en-AU" dirty="0" smtClean="0"/>
              <a:t>2</a:t>
            </a:r>
            <a:endParaRPr lang="en-AU" dirty="0"/>
          </a:p>
          <a:p>
            <a:pPr>
              <a:buClr>
                <a:srgbClr val="C00000"/>
              </a:buClr>
            </a:pPr>
            <a:r>
              <a:rPr lang="en-AU" dirty="0"/>
              <a:t>Item </a:t>
            </a:r>
            <a:r>
              <a:rPr lang="en-AU" dirty="0" smtClean="0"/>
              <a:t>3</a:t>
            </a:r>
            <a:endParaRPr lang="en-AU" dirty="0"/>
          </a:p>
          <a:p>
            <a:pPr>
              <a:buClr>
                <a:srgbClr val="C00000"/>
              </a:buClr>
            </a:pPr>
            <a:r>
              <a:rPr lang="en-AU" dirty="0"/>
              <a:t>Item </a:t>
            </a:r>
            <a:r>
              <a:rPr lang="en-AU" dirty="0" smtClean="0"/>
              <a:t>4</a:t>
            </a:r>
            <a:endParaRPr lang="en-AU" dirty="0"/>
          </a:p>
          <a:p>
            <a:pPr>
              <a:buClr>
                <a:srgbClr val="C00000"/>
              </a:buClr>
            </a:pPr>
            <a:r>
              <a:rPr lang="en-AU" dirty="0"/>
              <a:t>Item </a:t>
            </a:r>
            <a:r>
              <a:rPr lang="en-AU" dirty="0" smtClean="0"/>
              <a:t>5</a:t>
            </a:r>
            <a:endParaRPr lang="en-AU" dirty="0"/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4191000" y="6477000"/>
            <a:ext cx="762000" cy="168274"/>
          </a:xfrm>
          <a:prstGeom prst="rect">
            <a:avLst/>
          </a:prstGeom>
        </p:spPr>
        <p:txBody>
          <a:bodyPr/>
          <a:lstStyle/>
          <a:p>
            <a:pPr algn="ctr"/>
            <a:fld id="{90156F56-D5AE-4C6F-B826-C69D1BC521BB}" type="slidenum">
              <a:rPr lang="en-US" smtClean="0"/>
              <a:pPr algn="ct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0068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81012" y="1430632"/>
            <a:ext cx="8190798" cy="553998"/>
          </a:xfrm>
        </p:spPr>
        <p:txBody>
          <a:bodyPr/>
          <a:lstStyle/>
          <a:p>
            <a:r>
              <a:rPr lang="en-US" sz="3600" dirty="0" smtClean="0"/>
              <a:t>Analysis</a:t>
            </a:r>
            <a:endParaRPr lang="en-US" b="0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093839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>
                <a:latin typeface="Arial" pitchFamily="34" charset="0"/>
                <a:cs typeface="Arial" pitchFamily="34" charset="0"/>
              </a:rPr>
              <a:t>ABC Analysis</a:t>
            </a:r>
            <a:endParaRPr kumimoji="1" lang="ja-JP" alt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4191000" y="6477000"/>
            <a:ext cx="762000" cy="168274"/>
          </a:xfrm>
          <a:prstGeom prst="rect">
            <a:avLst/>
          </a:prstGeom>
        </p:spPr>
        <p:txBody>
          <a:bodyPr/>
          <a:lstStyle/>
          <a:p>
            <a:pPr algn="ctr"/>
            <a:fld id="{90156F56-D5AE-4C6F-B826-C69D1BC521BB}" type="slidenum">
              <a:rPr lang="en-US" smtClean="0"/>
              <a:pPr algn="ctr"/>
              <a:t>4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4953000" y="1524000"/>
            <a:ext cx="3352800" cy="19050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rtlCol="0" anchor="t" anchorCtr="0"/>
          <a:lstStyle/>
          <a:p>
            <a:r>
              <a:rPr lang="en-US" sz="1200" b="1" u="sng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Highlights:</a:t>
            </a:r>
            <a:endParaRPr lang="en-AU" sz="1200" b="1" u="sng" dirty="0" smtClean="0"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963886" y="3624943"/>
            <a:ext cx="3352800" cy="190500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rtlCol="0" anchor="t" anchorCtr="0"/>
          <a:lstStyle/>
          <a:p>
            <a:r>
              <a:rPr lang="en-US" sz="1200" b="1" u="sng" dirty="0" smtClean="0">
                <a:latin typeface="Arial" pitchFamily="34" charset="0"/>
                <a:cs typeface="Arial" pitchFamily="34" charset="0"/>
              </a:rPr>
              <a:t>Recommendations:</a:t>
            </a:r>
            <a:endParaRPr lang="en-AU" sz="1200" b="1" u="sng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AU" sz="1200" b="1" u="sng" dirty="0" smtClean="0"/>
          </a:p>
        </p:txBody>
      </p:sp>
      <p:sp>
        <p:nvSpPr>
          <p:cNvPr id="6" name="Rectangle 5"/>
          <p:cNvSpPr/>
          <p:nvPr/>
        </p:nvSpPr>
        <p:spPr bwMode="auto">
          <a:xfrm>
            <a:off x="762000" y="1752600"/>
            <a:ext cx="2209800" cy="228600"/>
          </a:xfrm>
          <a:prstGeom prst="rect">
            <a:avLst/>
          </a:prstGeom>
          <a:solidFill>
            <a:srgbClr val="C00000">
              <a:alpha val="50000"/>
            </a:srgb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rtlCol="0" anchor="ctr"/>
          <a:lstStyle/>
          <a:p>
            <a:pPr algn="ctr"/>
            <a:endParaRPr lang="en-AU" sz="1200" b="1" u="sng" dirty="0" smtClean="0"/>
          </a:p>
        </p:txBody>
      </p:sp>
      <p:sp>
        <p:nvSpPr>
          <p:cNvPr id="12" name="Rectangle 11"/>
          <p:cNvSpPr/>
          <p:nvPr/>
        </p:nvSpPr>
        <p:spPr bwMode="auto">
          <a:xfrm>
            <a:off x="762000" y="2133600"/>
            <a:ext cx="2209800" cy="2286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rtlCol="0" anchor="ctr"/>
          <a:lstStyle/>
          <a:p>
            <a:pPr algn="ctr"/>
            <a:endParaRPr lang="en-AU" sz="1200" b="1" u="sng" dirty="0" smtClean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876300" y="2819400"/>
            <a:ext cx="228600" cy="838200"/>
          </a:xfrm>
          <a:prstGeom prst="straightConnector1">
            <a:avLst/>
          </a:prstGeom>
          <a:ln w="3175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2641600" y="2819400"/>
            <a:ext cx="139700" cy="805544"/>
          </a:xfrm>
          <a:prstGeom prst="straightConnector1">
            <a:avLst/>
          </a:prstGeom>
          <a:ln w="31750">
            <a:solidFill>
              <a:srgbClr val="C0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 bwMode="auto">
          <a:xfrm>
            <a:off x="1206500" y="2460171"/>
            <a:ext cx="647700" cy="342900"/>
          </a:xfrm>
          <a:prstGeom prst="ellipse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rtlCol="0" anchor="ctr"/>
          <a:lstStyle/>
          <a:p>
            <a:pPr algn="ctr"/>
            <a:endParaRPr lang="en-AU" sz="1200" b="1" u="sng" dirty="0" smtClean="0"/>
          </a:p>
        </p:txBody>
      </p:sp>
      <p:sp>
        <p:nvSpPr>
          <p:cNvPr id="20" name="Oval 19"/>
          <p:cNvSpPr/>
          <p:nvPr/>
        </p:nvSpPr>
        <p:spPr bwMode="auto">
          <a:xfrm>
            <a:off x="1993900" y="2460171"/>
            <a:ext cx="647700" cy="342900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rtlCol="0" anchor="ctr"/>
          <a:lstStyle/>
          <a:p>
            <a:pPr algn="ctr"/>
            <a:endParaRPr lang="en-AU" sz="1200" b="1" u="sng" dirty="0" smtClean="0"/>
          </a:p>
        </p:txBody>
      </p:sp>
      <p:sp>
        <p:nvSpPr>
          <p:cNvPr id="15" name="Rectangle 14"/>
          <p:cNvSpPr/>
          <p:nvPr/>
        </p:nvSpPr>
        <p:spPr bwMode="auto">
          <a:xfrm>
            <a:off x="342900" y="2460171"/>
            <a:ext cx="723900" cy="342900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rtlCol="0" anchor="ctr"/>
          <a:lstStyle/>
          <a:p>
            <a:pPr algn="ctr"/>
            <a:endParaRPr lang="en-AU" sz="1200" b="1" u="sng" dirty="0" smtClean="0"/>
          </a:p>
        </p:txBody>
      </p:sp>
      <p:sp>
        <p:nvSpPr>
          <p:cNvPr id="24" name="Rectangle 23"/>
          <p:cNvSpPr/>
          <p:nvPr/>
        </p:nvSpPr>
        <p:spPr bwMode="auto">
          <a:xfrm>
            <a:off x="2781300" y="2460171"/>
            <a:ext cx="723900" cy="342900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rtlCol="0" anchor="ctr"/>
          <a:lstStyle/>
          <a:p>
            <a:pPr algn="ctr"/>
            <a:endParaRPr lang="en-AU" sz="1200" b="1" u="sng" dirty="0" smtClean="0"/>
          </a:p>
        </p:txBody>
      </p:sp>
    </p:spTree>
    <p:extLst>
      <p:ext uri="{BB962C8B-B14F-4D97-AF65-F5344CB8AC3E}">
        <p14:creationId xmlns:p14="http://schemas.microsoft.com/office/powerpoint/2010/main" val="36201504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81012" y="1430632"/>
            <a:ext cx="8190798" cy="553998"/>
          </a:xfrm>
        </p:spPr>
        <p:txBody>
          <a:bodyPr/>
          <a:lstStyle/>
          <a:p>
            <a:r>
              <a:rPr lang="en-US" sz="3600" dirty="0" smtClean="0">
                <a:ea typeface="Tahoma" pitchFamily="34" charset="0"/>
              </a:rPr>
              <a:t>Key Takeaway’s &amp; Next Steps</a:t>
            </a:r>
            <a:endParaRPr lang="en-US" b="0" dirty="0" smtClean="0">
              <a:ea typeface="Tahoma" pitchFamily="34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795424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Next </a:t>
            </a:r>
            <a:r>
              <a:rPr lang="en-US" dirty="0" smtClean="0"/>
              <a:t>Steps &amp; Key Takeaway’s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>
                <a:ea typeface="Tahoma" pitchFamily="34" charset="0"/>
              </a:rPr>
              <a:t>ABC key takeaway’s are:</a:t>
            </a:r>
            <a:endParaRPr lang="en-US" dirty="0" smtClean="0">
              <a:ea typeface="Tahoma" pitchFamily="34" charset="0"/>
            </a:endParaRPr>
          </a:p>
          <a:p>
            <a:pPr lvl="1">
              <a:buClr>
                <a:srgbClr val="C00000"/>
              </a:buClr>
            </a:pPr>
            <a:r>
              <a:rPr lang="en-US" dirty="0" smtClean="0">
                <a:ea typeface="Tahoma" pitchFamily="34" charset="0"/>
              </a:rPr>
              <a:t>Item1</a:t>
            </a:r>
          </a:p>
          <a:p>
            <a:pPr lvl="1">
              <a:buClr>
                <a:srgbClr val="C00000"/>
              </a:buClr>
            </a:pPr>
            <a:r>
              <a:rPr lang="en-US" dirty="0" smtClean="0">
                <a:ea typeface="Tahoma" pitchFamily="34" charset="0"/>
              </a:rPr>
              <a:t>Item 2</a:t>
            </a:r>
          </a:p>
          <a:p>
            <a:pPr lvl="1">
              <a:buClr>
                <a:srgbClr val="C00000"/>
              </a:buClr>
            </a:pPr>
            <a:r>
              <a:rPr lang="en-US" dirty="0" smtClean="0">
                <a:ea typeface="Tahoma" pitchFamily="34" charset="0"/>
              </a:rPr>
              <a:t>Item 3</a:t>
            </a:r>
            <a:endParaRPr lang="en-AU" dirty="0" smtClean="0">
              <a:ea typeface="Tahoma" pitchFamily="34" charset="0"/>
            </a:endParaRPr>
          </a:p>
          <a:p>
            <a:pPr marL="0" indent="0">
              <a:buNone/>
            </a:pPr>
            <a:r>
              <a:rPr lang="en-US" dirty="0" smtClean="0">
                <a:ea typeface="Tahoma" pitchFamily="34" charset="0"/>
              </a:rPr>
              <a:t>ABC next </a:t>
            </a:r>
            <a:r>
              <a:rPr lang="en-US" dirty="0">
                <a:ea typeface="Tahoma" pitchFamily="34" charset="0"/>
              </a:rPr>
              <a:t>s</a:t>
            </a:r>
            <a:r>
              <a:rPr lang="en-US" dirty="0" smtClean="0">
                <a:ea typeface="Tahoma" pitchFamily="34" charset="0"/>
              </a:rPr>
              <a:t>teps are :</a:t>
            </a:r>
            <a:endParaRPr lang="en-US" dirty="0">
              <a:ea typeface="Tahoma" pitchFamily="34" charset="0"/>
            </a:endParaRPr>
          </a:p>
          <a:p>
            <a:pPr lvl="1"/>
            <a:r>
              <a:rPr lang="en-US" dirty="0">
                <a:solidFill>
                  <a:srgbClr val="C00000"/>
                </a:solidFill>
                <a:ea typeface="Tahoma" pitchFamily="34" charset="0"/>
              </a:rPr>
              <a:t>Item1</a:t>
            </a:r>
          </a:p>
          <a:p>
            <a:pPr lvl="1"/>
            <a:r>
              <a:rPr lang="en-US" dirty="0">
                <a:solidFill>
                  <a:srgbClr val="C00000"/>
                </a:solidFill>
                <a:ea typeface="Tahoma" pitchFamily="34" charset="0"/>
              </a:rPr>
              <a:t>Item 2</a:t>
            </a:r>
          </a:p>
          <a:p>
            <a:pPr lvl="1"/>
            <a:r>
              <a:rPr lang="en-US" dirty="0">
                <a:solidFill>
                  <a:srgbClr val="C00000"/>
                </a:solidFill>
                <a:ea typeface="Tahoma" pitchFamily="34" charset="0"/>
              </a:rPr>
              <a:t>Item 3</a:t>
            </a:r>
            <a:endParaRPr lang="en-AU" dirty="0">
              <a:solidFill>
                <a:srgbClr val="C00000"/>
              </a:solidFill>
              <a:ea typeface="Tahoma" pitchFamily="34" charset="0"/>
            </a:endParaRPr>
          </a:p>
          <a:p>
            <a:pPr marL="231775" lvl="1" indent="0">
              <a:buNone/>
            </a:pPr>
            <a:endParaRPr lang="en-AU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4191000" y="6477000"/>
            <a:ext cx="762000" cy="168274"/>
          </a:xfrm>
          <a:prstGeom prst="rect">
            <a:avLst/>
          </a:prstGeom>
        </p:spPr>
        <p:txBody>
          <a:bodyPr/>
          <a:lstStyle/>
          <a:p>
            <a:pPr algn="ctr"/>
            <a:fld id="{90156F56-D5AE-4C6F-B826-C69D1BC521BB}" type="slidenum">
              <a:rPr lang="en-US" smtClean="0"/>
              <a:pPr algn="ct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4585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684968" y="4694506"/>
            <a:ext cx="5750959" cy="4111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ea typeface="Tahoma" pitchFamily="34" charset="0"/>
              </a:rPr>
              <a:t>Questions?</a:t>
            </a:r>
            <a:r>
              <a:rPr lang="en-US" dirty="0" smtClean="0">
                <a:solidFill>
                  <a:schemeClr val="bg1"/>
                </a:solidFill>
                <a:ea typeface="Tahoma" pitchFamily="34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a typeface="Tahoma" pitchFamily="34" charset="0"/>
              </a:rPr>
            </a:br>
            <a:endParaRPr lang="en-US" dirty="0">
              <a:solidFill>
                <a:schemeClr val="bg1"/>
              </a:solidFill>
              <a:ea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7050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3 - &amp;quot;Resources Audit&amp;quot;&quot;/&gt;&lt;property id=&quot;20307&quot; value=&quot;660&quot;/&gt;&lt;/object&gt;&lt;object type=&quot;3&quot; unique_id=&quot;10005&quot;&gt;&lt;property id=&quot;20148&quot; value=&quot;5&quot;/&gt;&lt;property id=&quot;20300&quot; value=&quot;Slide 4&quot;/&gt;&lt;property id=&quot;20307&quot; value=&quot;661&quot;/&gt;&lt;/object&gt;&lt;object type=&quot;3&quot; unique_id=&quot;10006&quot;&gt;&lt;property id=&quot;20148&quot; value=&quot;5&quot;/&gt;&lt;property id=&quot;20300&quot; value=&quot;Slide 5&quot;/&gt;&lt;property id=&quot;20307&quot; value=&quot;662&quot;/&gt;&lt;/object&gt;&lt;object type=&quot;3&quot; unique_id=&quot;10007&quot;&gt;&lt;property id=&quot;20148&quot; value=&quot;5&quot;/&gt;&lt;property id=&quot;20300&quot; value=&quot;Slide 6&quot;/&gt;&lt;property id=&quot;20307&quot; value=&quot;663&quot;/&gt;&lt;/object&gt;&lt;object type=&quot;3&quot; unique_id=&quot;10008&quot;&gt;&lt;property id=&quot;20148&quot; value=&quot;5&quot;/&gt;&lt;property id=&quot;20300&quot; value=&quot;Slide 10 - &amp;quot;Telstra Gap Analysis&amp;quot;&quot;/&gt;&lt;property id=&quot;20307&quot; value=&quot;658&quot;/&gt;&lt;/object&gt;&lt;object type=&quot;3&quot; unique_id=&quot;10009&quot;&gt;&lt;property id=&quot;20148&quot; value=&quot;5&quot;/&gt;&lt;property id=&quot;20300&quot; value=&quot;Slide 11 - &amp;quot;Telecom Site Solutions&amp;quot;&quot;/&gt;&lt;property id=&quot;20307&quot; value=&quot;646&quot;/&gt;&lt;/object&gt;&lt;object type=&quot;3&quot; unique_id=&quot;10010&quot;&gt;&lt;property id=&quot;20148&quot; value=&quot;5&quot;/&gt;&lt;property id=&quot;20300&quot; value=&quot;Slide 12 - &amp;quot;Fundamentals Scorecard&amp;quot;&quot;/&gt;&lt;property id=&quot;20307&quot; value=&quot;648&quot;/&gt;&lt;/object&gt;&lt;object type=&quot;3&quot; unique_id=&quot;10011&quot;&gt;&lt;property id=&quot;20148&quot; value=&quot;5&quot;/&gt;&lt;property id=&quot;20300&quot; value=&quot;Slide 13 - &amp;quot;The Fundamentals and Current Status – Retail&amp;quot;&quot;/&gt;&lt;property id=&quot;20307&quot; value=&quot;652&quot;/&gt;&lt;/object&gt;&lt;object type=&quot;3&quot; unique_id=&quot;10012&quot;&gt;&lt;property id=&quot;20148&quot; value=&quot;5&quot;/&gt;&lt;property id=&quot;20300&quot; value=&quot;Slide 14 - &amp;quot;The Fundamentals and Current Status – TEG&amp;quot;&quot;/&gt;&lt;property id=&quot;20307&quot; value=&quot;741&quot;/&gt;&lt;/object&gt;&lt;object type=&quot;3&quot; unique_id=&quot;10013&quot;&gt;&lt;property id=&quot;20148&quot; value=&quot;5&quot;/&gt;&lt;property id=&quot;20300&quot; value=&quot;Slide 15 - &amp;quot;The Fundamentals and Current Status – SMB&amp;quot;&quot;/&gt;&lt;property id=&quot;20307&quot; value=&quot;742&quot;/&gt;&lt;/object&gt;&lt;object type=&quot;3&quot; unique_id=&quot;10014&quot;&gt;&lt;property id=&quot;20148&quot; value=&quot;5&quot;/&gt;&lt;property id=&quot;20300&quot; value=&quot;Slide 16 - &amp;quot;Fundamentals Alignment &amp;amp; Resources Required&amp;quot;&quot;/&gt;&lt;property id=&quot;20307&quot; value=&quot;656&quot;/&gt;&lt;/object&gt;&lt;object type=&quot;3&quot; unique_id=&quot;10015&quot;&gt;&lt;property id=&quot;20148&quot; value=&quot;5&quot;/&gt;&lt;property id=&quot;20300&quot; value=&quot;Slide 17 - &amp;quot;Media / Telecom Site Solutions&amp;quot;&quot;/&gt;&lt;property id=&quot;20307&quot; value=&quot;643&quot;/&gt;&lt;/object&gt;&lt;object type=&quot;3&quot; unique_id=&quot;10016&quot;&gt;&lt;property id=&quot;20148&quot; value=&quot;5&quot;/&gt;&lt;property id=&quot;20300&quot; value=&quot;Slide 18 - &amp;quot;BigPond Fundamentals Scorecard&amp;quot;&quot;/&gt;&lt;property id=&quot;20307&quot; value=&quot;644&quot;/&gt;&lt;/object&gt;&lt;object type=&quot;3&quot; unique_id=&quot;10017&quot;&gt;&lt;property id=&quot;20148&quot; value=&quot;5&quot;/&gt;&lt;property id=&quot;20300&quot; value=&quot;Slide 19 - &amp;quot;The Fundamentals and Current Status – Bigpond&amp;quot;&quot;/&gt;&lt;property id=&quot;20307&quot; value=&quot;743&quot;/&gt;&lt;/object&gt;&lt;object type=&quot;3&quot; unique_id=&quot;10018&quot;&gt;&lt;property id=&quot;20148&quot; value=&quot;5&quot;/&gt;&lt;property id=&quot;20300&quot; value=&quot;Slide 20 - &amp;quot;Gap Analysis Fundamentals Focus&amp;quot;&quot;/&gt;&lt;property id=&quot;20307&quot; value=&quot;659&quot;/&gt;&lt;/object&gt;&lt;object type=&quot;3&quot; unique_id=&quot;10019&quot;&gt;&lt;property id=&quot;20148&quot; value=&quot;5&quot;/&gt;&lt;property id=&quot;20300&quot; value=&quot;Slide 101 - &amp;quot;APPENDIX 2: Business Unit Scorecards&amp;quot;&quot;/&gt;&lt;property id=&quot;20307&quot; value=&quot;740&quot;/&gt;&lt;/object&gt;&lt;object type=&quot;3&quot; unique_id=&quot;10020&quot;&gt;&lt;property id=&quot;20148&quot; value=&quot;5&quot;/&gt;&lt;property id=&quot;20300&quot; value=&quot;Slide 102 - &amp;quot;Fundamentals Scorecard - Retail&amp;quot;&quot;/&gt;&lt;property id=&quot;20307&quot; value=&quot;737&quot;/&gt;&lt;/object&gt;&lt;object type=&quot;3&quot; unique_id=&quot;10021&quot;&gt;&lt;property id=&quot;20148&quot; value=&quot;5&quot;/&gt;&lt;property id=&quot;20300&quot; value=&quot;Slide 103 - &amp;quot;Fundamentals Scorecard – E&amp;amp;G&amp;quot;&quot;/&gt;&lt;property id=&quot;20307&quot; value=&quot;738&quot;/&gt;&lt;/object&gt;&lt;object type=&quot;3&quot; unique_id=&quot;10022&quot;&gt;&lt;property id=&quot;20148&quot; value=&quot;5&quot;/&gt;&lt;property id=&quot;20300&quot; value=&quot;Slide 104 - &amp;quot;Fundamentals Scorecard – SMB&amp;quot;&quot;/&gt;&lt;property id=&quot;20307&quot; value=&quot;739&quot;/&gt;&lt;/object&gt;&lt;object type=&quot;3&quot; unique_id=&quot;10023&quot;&gt;&lt;property id=&quot;20148&quot; value=&quot;5&quot;/&gt;&lt;property id=&quot;20300&quot; value=&quot;Slide 21 - &amp;quot;Content Identification&amp;quot;&quot;/&gt;&lt;property id=&quot;20307&quot; value=&quot;664&quot;/&gt;&lt;/object&gt;&lt;object type=&quot;3&quot; unique_id=&quot;10024&quot;&gt;&lt;property id=&quot;20148&quot; value=&quot;5&quot;/&gt;&lt;property id=&quot;20300&quot; value=&quot;Slide 22 - &amp;quot;Omniture Fusion: Content Identification&amp;quot;&quot;/&gt;&lt;property id=&quot;20307&quot; value=&quot;665&quot;/&gt;&lt;/object&gt;&lt;object type=&quot;3&quot; unique_id=&quot;10025&quot;&gt;&lt;property id=&quot;20148&quot; value=&quot;5&quot;/&gt;&lt;property id=&quot;20300&quot; value=&quot;Slide 23 - &amp;quot;Content Identification: Building the Foundation&amp;quot;&quot;/&gt;&lt;property id=&quot;20307&quot; value=&quot;666&quot;/&gt;&lt;/object&gt;&lt;object type=&quot;3&quot; unique_id=&quot;10026&quot;&gt;&lt;property id=&quot;20148&quot; value=&quot;5&quot;/&gt;&lt;property id=&quot;20300&quot; value=&quot;Slide 24 - &amp;quot;Content Identification: Five C’s Concept&amp;quot;&quot;/&gt;&lt;property id=&quot;20307&quot; value=&quot;667&quot;/&gt;&lt;/object&gt;&lt;object type=&quot;3&quot; unique_id=&quot;10027&quot;&gt;&lt;property id=&quot;20148&quot; value=&quot;5&quot;/&gt;&lt;property id=&quot;20300&quot; value=&quot;Slide 25 - &amp;quot;Content Identification: Use Case Examples&amp;quot;&quot;/&gt;&lt;property id=&quot;20307&quot; value=&quot;668&quot;/&gt;&lt;/object&gt;&lt;object type=&quot;3&quot; unique_id=&quot;10028&quot;&gt;&lt;property id=&quot;20148&quot; value=&quot;5&quot;/&gt;&lt;property id=&quot;20300&quot; value=&quot;Slide 26 - &amp;quot;Content Identification: Use Case Examples&amp;quot;&quot;/&gt;&lt;property id=&quot;20307&quot; value=&quot;669&quot;/&gt;&lt;/object&gt;&lt;object type=&quot;3&quot; unique_id=&quot;10029&quot;&gt;&lt;property id=&quot;20148&quot; value=&quot;5&quot;/&gt;&lt;property id=&quot;20300&quot; value=&quot;Slide 27 - &amp;quot;Content Identification: Actions&amp;quot;&quot;/&gt;&lt;property id=&quot;20307&quot; value=&quot;670&quot;/&gt;&lt;/object&gt;&lt;object type=&quot;3&quot; unique_id=&quot;10030&quot;&gt;&lt;property id=&quot;20148&quot; value=&quot;5&quot;/&gt;&lt;property id=&quot;20300&quot; value=&quot;Slide 28 - &amp;quot;Shopping Cart Performance&amp;quot;&quot;/&gt;&lt;property id=&quot;20307&quot; value=&quot;671&quot;/&gt;&lt;/object&gt;&lt;object type=&quot;3&quot; unique_id=&quot;10031&quot;&gt;&lt;property id=&quot;20148&quot; value=&quot;5&quot;/&gt;&lt;property id=&quot;20300&quot; value=&quot;Slide 29 - &amp;quot;Omniture Fusion: Shopping Cart Performance&amp;quot;&quot;/&gt;&lt;property id=&quot;20307&quot; value=&quot;744&quot;/&gt;&lt;/object&gt;&lt;object type=&quot;3&quot; unique_id=&quot;10032&quot;&gt;&lt;property id=&quot;20148&quot; value=&quot;5&quot;/&gt;&lt;property id=&quot;20300&quot; value=&quot;Slide 30 - &amp;quot;Shopping Cart Performance: Overview&amp;quot;&quot;/&gt;&lt;property id=&quot;20307&quot; value=&quot;673&quot;/&gt;&lt;/object&gt;&lt;object type=&quot;3&quot; unique_id=&quot;10033&quot;&gt;&lt;property id=&quot;20148&quot; value=&quot;5&quot;/&gt;&lt;property id=&quot;20300&quot; value=&quot;Slide 31 - &amp;quot;Shopping Cart Performance: Use Case Examples&amp;quot;&quot;/&gt;&lt;property id=&quot;20307&quot; value=&quot;674&quot;/&gt;&lt;/object&gt;&lt;object type=&quot;3&quot; unique_id=&quot;10034&quot;&gt;&lt;property id=&quot;20148&quot; value=&quot;5&quot;/&gt;&lt;property id=&quot;20300&quot; value=&quot;Slide 32 - &amp;quot;Shopping Cart Performance: Action&amp;quot;&quot;/&gt;&lt;property id=&quot;20307&quot; value=&quot;675&quot;/&gt;&lt;/object&gt;&lt;object type=&quot;3&quot; unique_id=&quot;10035&quot;&gt;&lt;property id=&quot;20148&quot; value=&quot;5&quot;/&gt;&lt;property id=&quot;20300&quot; value=&quot;Slide 33 - &amp;quot;Product Finding Methods&amp;quot;&quot;/&gt;&lt;property id=&quot;20307&quot; value=&quot;676&quot;/&gt;&lt;/object&gt;&lt;object type=&quot;3&quot; unique_id=&quot;10036&quot;&gt;&lt;property id=&quot;20148&quot; value=&quot;5&quot;/&gt;&lt;property id=&quot;20300&quot; value=&quot;Slide 34 - &amp;quot;Omniture Fusion: Product Finding Methods&amp;quot;&quot;/&gt;&lt;property id=&quot;20307&quot; value=&quot;745&quot;/&gt;&lt;/object&gt;&lt;object type=&quot;3&quot; unique_id=&quot;10037&quot;&gt;&lt;property id=&quot;20148&quot; value=&quot;5&quot;/&gt;&lt;property id=&quot;20300&quot; value=&quot;Slide 35 - &amp;quot;Product Finding Methods: Business Questions&amp;quot;&quot;/&gt;&lt;property id=&quot;20307&quot; value=&quot;678&quot;/&gt;&lt;/object&gt;&lt;object type=&quot;3&quot; unique_id=&quot;10038&quot;&gt;&lt;property id=&quot;20148&quot; value=&quot;5&quot;/&gt;&lt;property id=&quot;20300&quot; value=&quot;Slide 36 - &amp;quot;Product Finding Methods: Overview&amp;quot;&quot;/&gt;&lt;property id=&quot;20307&quot; value=&quot;679&quot;/&gt;&lt;/object&gt;&lt;object type=&quot;3&quot; unique_id=&quot;10039&quot;&gt;&lt;property id=&quot;20148&quot; value=&quot;5&quot;/&gt;&lt;property id=&quot;20300&quot; value=&quot;Slide 37 - &amp;quot;Product Finding Methods: Use Case Examples&amp;quot;&quot;/&gt;&lt;property id=&quot;20307&quot; value=&quot;680&quot;/&gt;&lt;/object&gt;&lt;object type=&quot;3&quot; unique_id=&quot;10040&quot;&gt;&lt;property id=&quot;20148&quot; value=&quot;5&quot;/&gt;&lt;property id=&quot;20300&quot; value=&quot;Slide 38 - &amp;quot;Product Finding Methods: Action&amp;quot;&quot;/&gt;&lt;property id=&quot;20307&quot; value=&quot;681&quot;/&gt;&lt;/object&gt;&lt;object type=&quot;3&quot; unique_id=&quot;10041&quot;&gt;&lt;property id=&quot;20148&quot; value=&quot;5&quot;/&gt;&lt;property id=&quot;20300&quot; value=&quot;Slide 39 - &amp;quot;Tool Conversion&amp;quot;&quot;/&gt;&lt;property id=&quot;20307&quot; value=&quot;682&quot;/&gt;&lt;/object&gt;&lt;object type=&quot;3&quot; unique_id=&quot;10042&quot;&gt;&lt;property id=&quot;20148&quot; value=&quot;5&quot;/&gt;&lt;property id=&quot;20300&quot; value=&quot;Slide 40 - &amp;quot;Omniture Fusion: Tool Conversion&amp;quot;&quot;/&gt;&lt;property id=&quot;20307&quot; value=&quot;746&quot;/&gt;&lt;/object&gt;&lt;object type=&quot;3&quot; unique_id=&quot;10043&quot;&gt;&lt;property id=&quot;20148&quot; value=&quot;5&quot;/&gt;&lt;property id=&quot;20300&quot; value=&quot;Slide 41 - &amp;quot;Tool Conversion: Overview&amp;quot;&quot;/&gt;&lt;property id=&quot;20307&quot; value=&quot;684&quot;/&gt;&lt;/object&gt;&lt;object type=&quot;3&quot; unique_id=&quot;10044&quot;&gt;&lt;property id=&quot;20148&quot; value=&quot;5&quot;/&gt;&lt;property id=&quot;20300&quot; value=&quot;Slide 42 - &amp;quot;Tool Conversion: Use Case Example&amp;quot;&quot;/&gt;&lt;property id=&quot;20307&quot; value=&quot;685&quot;/&gt;&lt;/object&gt;&lt;object type=&quot;3&quot; unique_id=&quot;10045&quot;&gt;&lt;property id=&quot;20148&quot; value=&quot;5&quot;/&gt;&lt;property id=&quot;20300&quot; value=&quot;Slide 43 - &amp;quot;Tool Usage: Action&amp;quot;&quot;/&gt;&lt;property id=&quot;20307&quot; value=&quot;686&quot;/&gt;&lt;/object&gt;&lt;object type=&quot;3&quot; unique_id=&quot;10046&quot;&gt;&lt;property id=&quot;20148&quot; value=&quot;5&quot;/&gt;&lt;property id=&quot;20300&quot; value=&quot;Slide 44 - &amp;quot;Self Service Transactions&amp;quot;&quot;/&gt;&lt;property id=&quot;20307&quot; value=&quot;687&quot;/&gt;&lt;/object&gt;&lt;object type=&quot;3&quot; unique_id=&quot;10047&quot;&gt;&lt;property id=&quot;20148&quot; value=&quot;5&quot;/&gt;&lt;property id=&quot;20300&quot; value=&quot;Slide 45 - &amp;quot;Omniture Fusion: Self Service Transactions&amp;quot;&quot;/&gt;&lt;property id=&quot;20307&quot; value=&quot;747&quot;/&gt;&lt;/object&gt;&lt;object type=&quot;3&quot; unique_id=&quot;10048&quot;&gt;&lt;property id=&quot;20148&quot; value=&quot;5&quot;/&gt;&lt;property id=&quot;20300&quot; value=&quot;Slide 46 - &amp;quot;Self Service Transactions: Business Questions&amp;quot;&quot;/&gt;&lt;property id=&quot;20307&quot; value=&quot;689&quot;/&gt;&lt;/object&gt;&lt;object type=&quot;3&quot; unique_id=&quot;10049&quot;&gt;&lt;property id=&quot;20148&quot; value=&quot;5&quot;/&gt;&lt;property id=&quot;20300&quot; value=&quot;Slide 47 - &amp;quot;Self Service Transactions: Use Case Examples&amp;quot;&quot;/&gt;&lt;property id=&quot;20307&quot; value=&quot;690&quot;/&gt;&lt;/object&gt;&lt;object type=&quot;3&quot; unique_id=&quot;10050&quot;&gt;&lt;property id=&quot;20148&quot; value=&quot;5&quot;/&gt;&lt;property id=&quot;20300&quot; value=&quot;Slide 48 - &amp;quot;Self Service Transactions: Action&amp;quot;&quot;/&gt;&lt;property id=&quot;20307&quot; value=&quot;691&quot;/&gt;&lt;/object&gt;&lt;object type=&quot;3&quot; unique_id=&quot;10051&quot;&gt;&lt;property id=&quot;20148&quot; value=&quot;5&quot;/&gt;&lt;property id=&quot;20300&quot; value=&quot;Slide 49 - &amp;quot;Lead Capture&amp;quot;&quot;/&gt;&lt;property id=&quot;20307&quot; value=&quot;692&quot;/&gt;&lt;/object&gt;&lt;object type=&quot;3&quot; unique_id=&quot;10052&quot;&gt;&lt;property id=&quot;20148&quot; value=&quot;5&quot;/&gt;&lt;property id=&quot;20300&quot; value=&quot;Slide 50 - &amp;quot;Omniture Fusion: Lead Capture&amp;quot;&quot;/&gt;&lt;property id=&quot;20307&quot; value=&quot;748&quot;/&gt;&lt;/object&gt;&lt;object type=&quot;3&quot; unique_id=&quot;10053&quot;&gt;&lt;property id=&quot;20148&quot; value=&quot;5&quot;/&gt;&lt;property id=&quot;20300&quot; value=&quot;Slide 51 - &amp;quot;Lead Capture: Use Case Examples&amp;quot;&quot;/&gt;&lt;property id=&quot;20307&quot; value=&quot;694&quot;/&gt;&lt;/object&gt;&lt;object type=&quot;3&quot; unique_id=&quot;10054&quot;&gt;&lt;property id=&quot;20148&quot; value=&quot;5&quot;/&gt;&lt;property id=&quot;20300&quot; value=&quot;Slide 52 - &amp;quot;Lead Capture: Use Case Examples&amp;quot;&quot;/&gt;&lt;property id=&quot;20307&quot; value=&quot;695&quot;/&gt;&lt;/object&gt;&lt;object type=&quot;3&quot; unique_id=&quot;10055&quot;&gt;&lt;property id=&quot;20148&quot; value=&quot;5&quot;/&gt;&lt;property id=&quot;20300&quot; value=&quot;Slide 53 - &amp;quot;Lead Capture: Action&amp;quot;&quot;/&gt;&lt;property id=&quot;20307&quot; value=&quot;696&quot;/&gt;&lt;/object&gt;&lt;object type=&quot;3&quot; unique_id=&quot;10056&quot;&gt;&lt;property id=&quot;20148&quot; value=&quot;5&quot;/&gt;&lt;property id=&quot;20300&quot; value=&quot;Slide 54 - &amp;quot;Internal Search&amp;quot;&quot;/&gt;&lt;property id=&quot;20307&quot; value=&quot;697&quot;/&gt;&lt;/object&gt;&lt;object type=&quot;3&quot; unique_id=&quot;10057&quot;&gt;&lt;property id=&quot;20148&quot; value=&quot;5&quot;/&gt;&lt;property id=&quot;20300&quot; value=&quot;Slide 55 - &amp;quot;Omniture Fusion: Internal Search&amp;quot;&quot;/&gt;&lt;property id=&quot;20307&quot; value=&quot;749&quot;/&gt;&lt;/object&gt;&lt;object type=&quot;3&quot; unique_id=&quot;10058&quot;&gt;&lt;property id=&quot;20148&quot; value=&quot;5&quot;/&gt;&lt;property id=&quot;20300&quot; value=&quot;Slide 56 - &amp;quot;Internal Search: Use Case Examples&amp;quot;&quot;/&gt;&lt;property id=&quot;20307&quot; value=&quot;699&quot;/&gt;&lt;/object&gt;&lt;object type=&quot;3&quot; unique_id=&quot;10059&quot;&gt;&lt;property id=&quot;20148&quot; value=&quot;5&quot;/&gt;&lt;property id=&quot;20300&quot; value=&quot;Slide 57 - &amp;quot;Internal Search: Use Case Examples&amp;quot;&quot;/&gt;&lt;property id=&quot;20307&quot; value=&quot;700&quot;/&gt;&lt;/object&gt;&lt;object type=&quot;3&quot; unique_id=&quot;10060&quot;&gt;&lt;property id=&quot;20148&quot; value=&quot;5&quot;/&gt;&lt;property id=&quot;20300&quot; value=&quot;Slide 58 - &amp;quot;Internal Search: Action&amp;quot;&quot;/&gt;&lt;property id=&quot;20307&quot; value=&quot;701&quot;/&gt;&lt;/object&gt;&lt;object type=&quot;3&quot; unique_id=&quot;10061&quot;&gt;&lt;property id=&quot;20148&quot; value=&quot;5&quot;/&gt;&lt;property id=&quot;20300&quot; value=&quot;Slide 59 - &amp;quot;External Campaign Success&amp;quot;&quot;/&gt;&lt;property id=&quot;20307&quot; value=&quot;702&quot;/&gt;&lt;/object&gt;&lt;object type=&quot;3&quot; unique_id=&quot;10062&quot;&gt;&lt;property id=&quot;20148&quot; value=&quot;5&quot;/&gt;&lt;property id=&quot;20300&quot; value=&quot;Slide 60 - &amp;quot;Omniture Fusion: External Campaign Success&amp;quot;&quot;/&gt;&lt;property id=&quot;20307&quot; value=&quot;750&quot;/&gt;&lt;/object&gt;&lt;object type=&quot;3&quot; unique_id=&quot;10063&quot;&gt;&lt;property id=&quot;20148&quot; value=&quot;5&quot;/&gt;&lt;property id=&quot;20300&quot; value=&quot;Slide 61 - &amp;quot;External Campaign Success: Business Questions&amp;quot;&quot;/&gt;&lt;property id=&quot;20307&quot; value=&quot;704&quot;/&gt;&lt;/object&gt;&lt;object type=&quot;3&quot; unique_id=&quot;10064&quot;&gt;&lt;property id=&quot;20148&quot; value=&quot;5&quot;/&gt;&lt;property id=&quot;20300&quot; value=&quot;Slide 62&quot;/&gt;&lt;property id=&quot;20307&quot; value=&quot;705&quot;/&gt;&lt;/object&gt;&lt;object type=&quot;3&quot; unique_id=&quot;10065&quot;&gt;&lt;property id=&quot;20148&quot; value=&quot;5&quot;/&gt;&lt;property id=&quot;20300&quot; value=&quot;Slide 63&quot;/&gt;&lt;property id=&quot;20307&quot; value=&quot;706&quot;/&gt;&lt;/object&gt;&lt;object type=&quot;3&quot; unique_id=&quot;10066&quot;&gt;&lt;property id=&quot;20148&quot; value=&quot;5&quot;/&gt;&lt;property id=&quot;20300&quot; value=&quot;Slide 64&quot;/&gt;&lt;property id=&quot;20307&quot; value=&quot;707&quot;/&gt;&lt;/object&gt;&lt;object type=&quot;3&quot; unique_id=&quot;10067&quot;&gt;&lt;property id=&quot;20148&quot; value=&quot;5&quot;/&gt;&lt;property id=&quot;20300&quot; value=&quot;Slide 65&quot;/&gt;&lt;property id=&quot;20307&quot; value=&quot;708&quot;/&gt;&lt;/object&gt;&lt;object type=&quot;3&quot; unique_id=&quot;10068&quot;&gt;&lt;property id=&quot;20148&quot; value=&quot;5&quot;/&gt;&lt;property id=&quot;20300&quot; value=&quot;Slide 66 - &amp;quot;Internal Campaign Success&amp;quot;&quot;/&gt;&lt;property id=&quot;20307&quot; value=&quot;709&quot;/&gt;&lt;/object&gt;&lt;object type=&quot;3&quot; unique_id=&quot;10069&quot;&gt;&lt;property id=&quot;20148&quot; value=&quot;5&quot;/&gt;&lt;property id=&quot;20300&quot; value=&quot;Slide 67 - &amp;quot;Omniture Fusion: Internal Campaign Success&amp;quot;&quot;/&gt;&lt;property id=&quot;20307&quot; value=&quot;751&quot;/&gt;&lt;/object&gt;&lt;object type=&quot;3&quot; unique_id=&quot;10070&quot;&gt;&lt;property id=&quot;20148&quot; value=&quot;5&quot;/&gt;&lt;property id=&quot;20300&quot; value=&quot;Slide 68 - &amp;quot;Internal Campaign Success: Business Questions&amp;quot;&quot;/&gt;&lt;property id=&quot;20307&quot; value=&quot;711&quot;/&gt;&lt;/object&gt;&lt;object type=&quot;3&quot; unique_id=&quot;10071&quot;&gt;&lt;property id=&quot;20148&quot; value=&quot;5&quot;/&gt;&lt;property id=&quot;20300&quot; value=&quot;Slide 69 - &amp;quot;Internal Campaign Success: Use Case Examples&amp;quot;&quot;/&gt;&lt;property id=&quot;20307&quot; value=&quot;712&quot;/&gt;&lt;/object&gt;&lt;object type=&quot;3&quot; unique_id=&quot;10072&quot;&gt;&lt;property id=&quot;20148&quot; value=&quot;5&quot;/&gt;&lt;property id=&quot;20300&quot; value=&quot;Slide 70 - &amp;quot;Internal Campaign Success: Action&amp;quot;&quot;/&gt;&lt;property id=&quot;20307&quot; value=&quot;713&quot;/&gt;&lt;/object&gt;&lt;object type=&quot;3&quot; unique_id=&quot;10073&quot;&gt;&lt;property id=&quot;20148&quot; value=&quot;5&quot;/&gt;&lt;property id=&quot;20300&quot; value=&quot;Slide 71 - &amp;quot;Page Effectiveness&amp;quot;&quot;/&gt;&lt;property id=&quot;20307&quot; value=&quot;714&quot;/&gt;&lt;/object&gt;&lt;object type=&quot;3&quot; unique_id=&quot;10074&quot;&gt;&lt;property id=&quot;20148&quot; value=&quot;5&quot;/&gt;&lt;property id=&quot;20300&quot; value=&quot;Slide 72 - &amp;quot;Omniture Fusion: External Campaign Success&amp;quot;&quot;/&gt;&lt;property id=&quot;20307&quot; value=&quot;752&quot;/&gt;&lt;/object&gt;&lt;object type=&quot;3&quot; unique_id=&quot;10075&quot;&gt;&lt;property id=&quot;20148&quot; value=&quot;5&quot;/&gt;&lt;property id=&quot;20300&quot; value=&quot;Slide 73 - &amp;quot;Page Effectiveness: Participation&amp;quot;&quot;/&gt;&lt;property id=&quot;20307&quot; value=&quot;716&quot;/&gt;&lt;/object&gt;&lt;object type=&quot;3&quot; unique_id=&quot;10076&quot;&gt;&lt;property id=&quot;20148&quot; value=&quot;5&quot;/&gt;&lt;property id=&quot;20300&quot; value=&quot;Slide 74 - &amp;quot;Page Effectiveness: Use Case Examples&amp;quot;&quot;/&gt;&lt;property id=&quot;20307&quot; value=&quot;717&quot;/&gt;&lt;/object&gt;&lt;object type=&quot;3&quot; unique_id=&quot;10077&quot;&gt;&lt;property id=&quot;20148&quot; value=&quot;5&quot;/&gt;&lt;property id=&quot;20300&quot; value=&quot;Slide 75 - &amp;quot;Page Effectiveness: Action&amp;quot;&quot;/&gt;&lt;property id=&quot;20307&quot; value=&quot;718&quot;/&gt;&lt;/object&gt;&lt;object type=&quot;3&quot; unique_id=&quot;10078&quot;&gt;&lt;property id=&quot;20148&quot; value=&quot;5&quot;/&gt;&lt;property id=&quot;20300&quot; value=&quot;Slide 76 - &amp;quot;Product Category Analysis&amp;quot;&quot;/&gt;&lt;property id=&quot;20307&quot; value=&quot;719&quot;/&gt;&lt;/object&gt;&lt;object type=&quot;3&quot; unique_id=&quot;10079&quot;&gt;&lt;property id=&quot;20148&quot; value=&quot;5&quot;/&gt;&lt;property id=&quot;20300&quot; value=&quot;Slide 77 - &amp;quot;Omniture Fusion: External Campaign Success&amp;quot;&quot;/&gt;&lt;property id=&quot;20307&quot; value=&quot;753&quot;/&gt;&lt;/object&gt;&lt;object type=&quot;3&quot; unique_id=&quot;10080&quot;&gt;&lt;property id=&quot;20148&quot; value=&quot;5&quot;/&gt;&lt;property id=&quot;20300&quot; value=&quot;Slide 78 - &amp;quot;Product Category Analysis: Classification&amp;quot;&quot;/&gt;&lt;property id=&quot;20307&quot; value=&quot;721&quot;/&gt;&lt;/object&gt;&lt;object type=&quot;3&quot; unique_id=&quot;10081&quot;&gt;&lt;property id=&quot;20148&quot; value=&quot;5&quot;/&gt;&lt;property id=&quot;20300&quot; value=&quot;Slide 79 - &amp;quot;Product Category Analysis: Use Case Example&amp;quot;&quot;/&gt;&lt;property id=&quot;20307&quot; value=&quot;722&quot;/&gt;&lt;/object&gt;&lt;object type=&quot;3&quot; unique_id=&quot;10082&quot;&gt;&lt;property id=&quot;20148&quot; value=&quot;5&quot;/&gt;&lt;property id=&quot;20300&quot; value=&quot;Slide 80 - &amp;quot;Product Category Analysis: Action&amp;quot;&quot;/&gt;&lt;property id=&quot;20307&quot; value=&quot;723&quot;/&gt;&lt;/object&gt;&lt;object type=&quot;3&quot; unique_id=&quot;10083&quot;&gt;&lt;property id=&quot;20148&quot; value=&quot;5&quot;/&gt;&lt;property id=&quot;20300&quot; value=&quot;Slide 81 - &amp;quot;Demographic Segmentation&amp;quot;&quot;/&gt;&lt;property id=&quot;20307&quot; value=&quot;724&quot;/&gt;&lt;/object&gt;&lt;object type=&quot;3&quot; unique_id=&quot;10084&quot;&gt;&lt;property id=&quot;20148&quot; value=&quot;5&quot;/&gt;&lt;property id=&quot;20300&quot; value=&quot;Slide 82 - &amp;quot;Omniture Fusion: Self Service Transactions&amp;quot;&quot;/&gt;&lt;property id=&quot;20307&quot; value=&quot;754&quot;/&gt;&lt;/object&gt;&lt;object type=&quot;3&quot; unique_id=&quot;10085&quot;&gt;&lt;property id=&quot;20148&quot; value=&quot;5&quot;/&gt;&lt;property id=&quot;20300&quot; value=&quot;Slide 83 - &amp;quot;Demographic Segmentation: Metrics&amp;quot;&quot;/&gt;&lt;property id=&quot;20307&quot; value=&quot;726&quot;/&gt;&lt;/object&gt;&lt;object type=&quot;3&quot; unique_id=&quot;10086&quot;&gt;&lt;property id=&quot;20148&quot; value=&quot;5&quot;/&gt;&lt;property id=&quot;20300&quot; value=&quot;Slide 84 - &amp;quot;Demographic Segmentation: Use Case Examples&amp;quot;&quot;/&gt;&lt;property id=&quot;20307&quot; value=&quot;727&quot;/&gt;&lt;/object&gt;&lt;object type=&quot;3&quot; unique_id=&quot;10087&quot;&gt;&lt;property id=&quot;20148&quot; value=&quot;5&quot;/&gt;&lt;property id=&quot;20300&quot; value=&quot;Slide 85 - &amp;quot;Demographic Segmentation: Action&amp;quot;&quot;/&gt;&lt;property id=&quot;20307&quot; value=&quot;728&quot;/&gt;&lt;/object&gt;&lt;object type=&quot;3&quot; unique_id=&quot;10088&quot;&gt;&lt;property id=&quot;20148&quot; value=&quot;5&quot;/&gt;&lt;property id=&quot;20300&quot; value=&quot;Slide 86 - &amp;quot;Page Real Estate Valuation&amp;quot;&quot;/&gt;&lt;property id=&quot;20307&quot; value=&quot;729&quot;/&gt;&lt;/object&gt;&lt;object type=&quot;3&quot; unique_id=&quot;10089&quot;&gt;&lt;property id=&quot;20148&quot; value=&quot;5&quot;/&gt;&lt;property id=&quot;20300&quot; value=&quot;Slide 87 - &amp;quot;Omniture Fusion: External Campaign Success&amp;quot;&quot;/&gt;&lt;property id=&quot;20307&quot; value=&quot;755&quot;/&gt;&lt;/object&gt;&lt;object type=&quot;3&quot; unique_id=&quot;10090&quot;&gt;&lt;property id=&quot;20148&quot; value=&quot;5&quot;/&gt;&lt;property id=&quot;20300&quot; value=&quot;Slide 88 - &amp;quot;Page Real Estate Valuation: Use Case Examples&amp;quot;&quot;/&gt;&lt;property id=&quot;20307&quot; value=&quot;731&quot;/&gt;&lt;/object&gt;&lt;object type=&quot;3&quot; unique_id=&quot;10091&quot;&gt;&lt;property id=&quot;20148&quot; value=&quot;5&quot;/&gt;&lt;property id=&quot;20300&quot; value=&quot;Slide 89 - &amp;quot;Page Real Estate Valuation: Action&amp;quot;&quot;/&gt;&lt;property id=&quot;20307&quot; value=&quot;732&quot;/&gt;&lt;/object&gt;&lt;object type=&quot;3&quot; unique_id=&quot;10092&quot;&gt;&lt;property id=&quot;20148&quot; value=&quot;5&quot;/&gt;&lt;property id=&quot;20300&quot; value=&quot;Slide 90 - &amp;quot;Agenda&amp;quot;&quot;/&gt;&lt;property id=&quot;20307&quot; value=&quot;733&quot;/&gt;&lt;/object&gt;&lt;object type=&quot;3&quot; unique_id=&quot;10093&quot;&gt;&lt;property id=&quot;20148&quot; value=&quot;5&quot;/&gt;&lt;property id=&quot;20300&quot; value=&quot;Slide 91 - &amp;quot;Key Take-Aways&amp;quot;&quot;/&gt;&lt;property id=&quot;20307&quot; value=&quot;734&quot;/&gt;&lt;/object&gt;&lt;object type=&quot;3&quot; unique_id=&quot;10094&quot;&gt;&lt;property id=&quot;20148&quot; value=&quot;5&quot;/&gt;&lt;property id=&quot;20300&quot; value=&quot;Slide 92 - &amp;quot;Next Steps&amp;quot;&quot;/&gt;&lt;property id=&quot;20307&quot; value=&quot;735&quot;/&gt;&lt;/object&gt;&lt;object type=&quot;3&quot; unique_id=&quot;10095&quot;&gt;&lt;property id=&quot;20148&quot; value=&quot;5&quot;/&gt;&lt;property id=&quot;20300&quot; value=&quot;Slide 93 - &amp;quot;Questions?&amp;#x0D;&amp;#x0A;srigby@adobe.com&amp;quot;&quot;/&gt;&lt;property id=&quot;20307&quot; value=&quot;736&quot;/&gt;&lt;/object&gt;&lt;object type=&quot;3&quot; unique_id=&quot;11602&quot;&gt;&lt;property id=&quot;20148&quot; value=&quot;5&quot;/&gt;&lt;property id=&quot;20300&quot; value=&quot;Slide 95 - &amp;quot;Roadmap - Retail&amp;quot;&quot;/&gt;&lt;property id=&quot;20307&quot; value=&quot;758&quot;/&gt;&lt;/object&gt;&lt;object type=&quot;3&quot; unique_id=&quot;12001&quot;&gt;&lt;property id=&quot;20148&quot; value=&quot;5&quot;/&gt;&lt;property id=&quot;20300&quot; value=&quot;Slide 7 - &amp;quot;Recommended High-Level Work Flow&amp;quot;&quot;/&gt;&lt;property id=&quot;20307&quot; value=&quot;761&quot;/&gt;&lt;/object&gt;&lt;object type=&quot;3&quot; unique_id=&quot;12696&quot;&gt;&lt;property id=&quot;20148&quot; value=&quot;5&quot;/&gt;&lt;property id=&quot;20300&quot; value=&quot;Slide 8 - &amp;quot;Key Roles in the organisation &amp;quot;&quot;/&gt;&lt;property id=&quot;20307&quot; value=&quot;763&quot;/&gt;&lt;/object&gt;&lt;object type=&quot;3&quot; unique_id=&quot;12697&quot;&gt;&lt;property id=&quot;20148&quot; value=&quot;5&quot;/&gt;&lt;property id=&quot;20300&quot; value=&quot;Slide 9 - &amp;quot;Core Team - Roles &amp;amp; Responsibilities&amp;quot;&quot;/&gt;&lt;property id=&quot;20307&quot; value=&quot;764&quot;/&gt;&lt;/object&gt;&lt;object type=&quot;3&quot; unique_id=&quot;14216&quot;&gt;&lt;property id=&quot;20148&quot; value=&quot;5&quot;/&gt;&lt;property id=&quot;20300&quot; value=&quot;Slide 1 - &amp;quot;Executive Summary&amp;quot;&quot;/&gt;&lt;property id=&quot;20307&quot; value=&quot;766&quot;/&gt;&lt;/object&gt;&lt;object type=&quot;3&quot; unique_id=&quot;14217&quot;&gt;&lt;property id=&quot;20148&quot; value=&quot;5&quot;/&gt;&lt;property id=&quot;20300&quot; value=&quot;Slide 98 - &amp;quot;Roadmap to Fundamentals Alignment - Retail&amp;quot;&quot;/&gt;&lt;property id=&quot;20307&quot; value=&quot;768&quot;/&gt;&lt;/object&gt;&lt;object type=&quot;3&quot; unique_id=&quot;14218&quot;&gt;&lt;property id=&quot;20148&quot; value=&quot;5&quot;/&gt;&lt;property id=&quot;20300&quot; value=&quot;Slide 99 - &amp;quot;Roadmap to Fundamentals Alignment - TEG&amp;quot;&quot;/&gt;&lt;property id=&quot;20307&quot; value=&quot;769&quot;/&gt;&lt;/object&gt;&lt;object type=&quot;3&quot; unique_id=&quot;14219&quot;&gt;&lt;property id=&quot;20148&quot; value=&quot;5&quot;/&gt;&lt;property id=&quot;20300&quot; value=&quot;Slide 100 - &amp;quot;Roadmap to Fundamentals Alignment - SMB&amp;quot;&quot;/&gt;&lt;property id=&quot;20307&quot; value=&quot;770&quot;/&gt;&lt;/object&gt;&lt;object type=&quot;3&quot; unique_id=&quot;14220&quot;&gt;&lt;property id=&quot;20148&quot; value=&quot;5&quot;/&gt;&lt;property id=&quot;20300&quot; value=&quot;Slide 94 - &amp;quot;APPENDIX 1 – Road Maps&amp;quot;&quot;/&gt;&lt;property id=&quot;20307&quot; value=&quot;765&quot;/&gt;&lt;/object&gt;&lt;object type=&quot;3&quot; unique_id=&quot;14963&quot;&gt;&lt;property id=&quot;20148&quot; value=&quot;5&quot;/&gt;&lt;property id=&quot;20300&quot; value=&quot;Slide 96 - &amp;quot;Roadmap - TEG&amp;quot;&quot;/&gt;&lt;property id=&quot;20307&quot; value=&quot;771&quot;/&gt;&lt;/object&gt;&lt;object type=&quot;3&quot; unique_id=&quot;14964&quot;&gt;&lt;property id=&quot;20148&quot; value=&quot;5&quot;/&gt;&lt;property id=&quot;20300&quot; value=&quot;Slide 97 - &amp;quot;Roadmap - SMB&amp;quot;&quot;/&gt;&lt;property id=&quot;20307&quot; value=&quot;772&quot;/&gt;&lt;/object&gt;&lt;object type=&quot;3&quot; unique_id=&quot;15385&quot;&gt;&lt;property id=&quot;20148&quot; value=&quot;5&quot;/&gt;&lt;property id=&quot;20300&quot; value=&quot;Slide 105 - &amp;quot;Campaign Tracking Scorecard&amp;quot;&quot;/&gt;&lt;property id=&quot;20307&quot; value=&quot;774&quot;/&gt;&lt;/object&gt;&lt;object type=&quot;3&quot; unique_id=&quot;16340&quot;&gt;&lt;property id=&quot;20148&quot; value=&quot;5&quot;/&gt;&lt;property id=&quot;20300&quot; value=&quot;Slide 2 - &amp;quot;Audit Process&amp;quot;&quot;/&gt;&lt;property id=&quot;20307&quot; value=&quot;775&quot;/&gt;&lt;/object&gt;&lt;/object&gt;&lt;/object&gt;&lt;/database&gt;"/>
</p:tagLst>
</file>

<file path=ppt/theme/theme1.xml><?xml version="1.0" encoding="utf-8"?>
<a:theme xmlns:a="http://schemas.openxmlformats.org/drawingml/2006/main" name="Adobe 2009 Standard Master">
  <a:themeElements>
    <a:clrScheme name="Adobe 2009">
      <a:dk1>
        <a:srgbClr val="000000"/>
      </a:dk1>
      <a:lt1>
        <a:sysClr val="window" lastClr="FFFFFF"/>
      </a:lt1>
      <a:dk2>
        <a:srgbClr val="6B737B"/>
      </a:dk2>
      <a:lt2>
        <a:srgbClr val="DADDE0"/>
      </a:lt2>
      <a:accent1>
        <a:srgbClr val="C1D82F"/>
      </a:accent1>
      <a:accent2>
        <a:srgbClr val="00A4E4"/>
      </a:accent2>
      <a:accent3>
        <a:srgbClr val="8348B5"/>
      </a:accent3>
      <a:accent4>
        <a:srgbClr val="FBB034"/>
      </a:accent4>
      <a:accent5>
        <a:srgbClr val="FFDD00"/>
      </a:accent5>
      <a:accent6>
        <a:srgbClr val="FF0000"/>
      </a:accent6>
      <a:hlink>
        <a:srgbClr val="000000"/>
      </a:hlink>
      <a:folHlink>
        <a:srgbClr val="3F3F3F"/>
      </a:folHlink>
    </a:clrScheme>
    <a:fontScheme name="Adobe Clean 2009">
      <a:majorFont>
        <a:latin typeface="Adobe Clean"/>
        <a:ea typeface=""/>
        <a:cs typeface=""/>
      </a:majorFont>
      <a:minorFont>
        <a:latin typeface="Adobe Clean"/>
        <a:ea typeface=""/>
        <a:cs typeface="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D1B2E8"/>
        </a:solidFill>
        <a:ln w="28575" cap="flat" cmpd="sng" algn="ctr">
          <a:solidFill>
            <a:srgbClr val="9A57CD"/>
          </a:solidFill>
          <a:prstDash val="solid"/>
          <a:round/>
          <a:headEnd type="none" w="med" len="med"/>
          <a:tailEnd type="none" w="med" len="med"/>
        </a:ln>
        <a:effectLst>
          <a:outerShdw blurRad="50800" dist="38100" dir="3300000" algn="ctr" rotWithShape="0">
            <a:srgbClr val="000000">
              <a:alpha val="35000"/>
            </a:srgbClr>
          </a:outerShdw>
        </a:effectLst>
      </a:spPr>
      <a:bodyPr wrap="none" anchor="ctr"/>
      <a:lstStyle>
        <a:defPPr>
          <a:defRPr sz="1200" b="1" u="sng" dirty="0" smtClean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9129</TotalTime>
  <Words>64</Words>
  <Application>Microsoft Office PowerPoint</Application>
  <PresentationFormat>On-screen Show (4:3)</PresentationFormat>
  <Paragraphs>30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Adobe 2009 Standard Master</vt:lpstr>
      <vt:lpstr>ABC Analysis &amp; Recommendations</vt:lpstr>
      <vt:lpstr>Agenda</vt:lpstr>
      <vt:lpstr>Analysis</vt:lpstr>
      <vt:lpstr>ABC Analysis</vt:lpstr>
      <vt:lpstr>Key Takeaway’s &amp; Next Steps</vt:lpstr>
      <vt:lpstr>Next Steps &amp; Key Takeaway’s</vt:lpstr>
      <vt:lpstr>Questions?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Air China Quick Win Analytics</dc:title>
  <dc:creator>Sidney Song</dc:creator>
  <cp:lastModifiedBy>Scott Rigby</cp:lastModifiedBy>
  <cp:revision>894</cp:revision>
  <cp:lastPrinted>2011-06-23T08:05:22Z</cp:lastPrinted>
  <dcterms:created xsi:type="dcterms:W3CDTF">2006-08-16T00:00:00Z</dcterms:created>
  <dcterms:modified xsi:type="dcterms:W3CDTF">2012-02-05T03:39:02Z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